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3012" y="8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156" name="Google Shape;156;p8"/>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157" name="Google Shape;157;p8"/>
          <p:cNvSpPr txBox="1">
            <a:spLocks noGrp="1"/>
          </p:cNvSpPr>
          <p:nvPr>
            <p:ph type="title"/>
          </p:nvPr>
        </p:nvSpPr>
        <p:spPr>
          <a:xfrm>
            <a:off x="188700" y="466600"/>
            <a:ext cx="7408500" cy="7713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t>Statistical Analysis of New York City TLC Data</a:t>
            </a:r>
            <a:endParaRPr dirty="0"/>
          </a:p>
        </p:txBody>
      </p:sp>
      <p:sp>
        <p:nvSpPr>
          <p:cNvPr id="158" name="Google Shape;158;p8"/>
          <p:cNvSpPr txBox="1">
            <a:spLocks noGrp="1"/>
          </p:cNvSpPr>
          <p:nvPr>
            <p:ph type="subTitle" idx="1"/>
          </p:nvPr>
        </p:nvSpPr>
        <p:spPr>
          <a:xfrm>
            <a:off x="2030475" y="914875"/>
            <a:ext cx="37329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b="1"/>
              <a:t>Executive summary report</a:t>
            </a:r>
            <a:endParaRPr b="1"/>
          </a:p>
          <a:p>
            <a:pPr marL="0" lvl="0" indent="0" algn="ctr" rtl="0">
              <a:spcBef>
                <a:spcPts val="0"/>
              </a:spcBef>
              <a:spcAft>
                <a:spcPts val="0"/>
              </a:spcAft>
              <a:buClr>
                <a:schemeClr val="dk1"/>
              </a:buClr>
              <a:buSzPts val="1100"/>
              <a:buFont typeface="Arial"/>
              <a:buNone/>
            </a:pPr>
            <a:r>
              <a:rPr lang="en"/>
              <a:t>Commission Prepared by </a:t>
            </a:r>
            <a:r>
              <a:rPr lang="en" b="1"/>
              <a:t>Automatidata</a:t>
            </a:r>
            <a:endParaRPr b="1"/>
          </a:p>
        </p:txBody>
      </p:sp>
      <p:sp>
        <p:nvSpPr>
          <p:cNvPr id="159" name="Google Shape;159;p8"/>
          <p:cNvSpPr txBox="1"/>
          <p:nvPr/>
        </p:nvSpPr>
        <p:spPr>
          <a:xfrm>
            <a:off x="175637" y="7098447"/>
            <a:ext cx="3017700" cy="296180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solidFill>
                  <a:schemeClr val="accent2"/>
                </a:solidFill>
                <a:latin typeface="Google Sans"/>
                <a:ea typeface="Google Sans"/>
                <a:cs typeface="Google Sans"/>
                <a:sym typeface="Google Sans"/>
              </a:rPr>
              <a:t>Keys to success</a:t>
            </a:r>
            <a:endParaRPr sz="1200" b="1" dirty="0">
              <a:latin typeface="Google Sans"/>
              <a:ea typeface="Google Sans"/>
              <a:cs typeface="Google Sans"/>
              <a:sym typeface="Google Sans"/>
            </a:endParaRPr>
          </a:p>
          <a:p>
            <a:pPr marL="457200" lvl="0" indent="-298450" algn="l" rtl="0">
              <a:lnSpc>
                <a:spcPct val="115000"/>
              </a:lnSpc>
              <a:spcBef>
                <a:spcPts val="1000"/>
              </a:spcBef>
              <a:spcAft>
                <a:spcPts val="0"/>
              </a:spcAft>
              <a:buClr>
                <a:schemeClr val="accent2"/>
              </a:buClr>
              <a:buSzPts val="1100"/>
              <a:buFont typeface="Google Sans"/>
              <a:buChar char="●"/>
            </a:pPr>
            <a:r>
              <a:rPr lang="en-US" sz="1100" dirty="0">
                <a:solidFill>
                  <a:schemeClr val="accent2"/>
                </a:solidFill>
                <a:latin typeface="Google Sans"/>
                <a:ea typeface="Google Sans"/>
                <a:cs typeface="Google Sans"/>
              </a:rPr>
              <a:t>An A/B test can only be performed in an experiment with randomly selected groups. In this scenario, this project makes the claim that (fictitiously) randomly grouped riders were asked to pay with a certain payment type in order to make data-driven inferences</a:t>
            </a:r>
          </a:p>
          <a:p>
            <a:pPr marL="457200" lvl="0" indent="-298450" algn="l" rtl="0">
              <a:lnSpc>
                <a:spcPct val="115000"/>
              </a:lnSpc>
              <a:spcBef>
                <a:spcPts val="1000"/>
              </a:spcBef>
              <a:spcAft>
                <a:spcPts val="0"/>
              </a:spcAft>
              <a:buClr>
                <a:schemeClr val="accent2"/>
              </a:buClr>
              <a:buSzPts val="1100"/>
              <a:buFont typeface="Google Sans"/>
              <a:buChar char="●"/>
            </a:pPr>
            <a:r>
              <a:rPr lang="en-US" sz="1100" dirty="0">
                <a:solidFill>
                  <a:schemeClr val="accent2"/>
                </a:solidFill>
                <a:latin typeface="Google Sans"/>
                <a:ea typeface="Google Sans"/>
                <a:cs typeface="Google Sans"/>
              </a:rPr>
              <a:t>All riders are assumed to be able to pay with cash or card (in practice, riders might not carry cash and have to pay with card, or vice versa)</a:t>
            </a:r>
            <a:endParaRPr sz="1100" dirty="0">
              <a:solidFill>
                <a:schemeClr val="accent2"/>
              </a:solidFill>
              <a:latin typeface="Google Sans"/>
              <a:ea typeface="Google Sans"/>
              <a:cs typeface="Google Sans"/>
              <a:sym typeface="Google Sans"/>
            </a:endParaRPr>
          </a:p>
        </p:txBody>
      </p:sp>
      <p:sp>
        <p:nvSpPr>
          <p:cNvPr id="160" name="Google Shape;160;p8"/>
          <p:cNvSpPr txBox="1"/>
          <p:nvPr/>
        </p:nvSpPr>
        <p:spPr>
          <a:xfrm>
            <a:off x="176788" y="3893445"/>
            <a:ext cx="3017700" cy="2321225"/>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100" b="1" dirty="0">
                <a:solidFill>
                  <a:schemeClr val="accent2"/>
                </a:solidFill>
                <a:latin typeface="Google Sans"/>
                <a:ea typeface="Google Sans"/>
                <a:cs typeface="Google Sans"/>
                <a:sym typeface="Google Sans"/>
              </a:rPr>
              <a:t>The Problem:</a:t>
            </a:r>
            <a:r>
              <a:rPr lang="en" sz="1100" dirty="0">
                <a:solidFill>
                  <a:schemeClr val="accent2"/>
                </a:solidFill>
                <a:latin typeface="Google Sans"/>
                <a:ea typeface="Google Sans"/>
                <a:cs typeface="Google Sans"/>
                <a:sym typeface="Google Sans"/>
              </a:rPr>
              <a:t>  Automatidata and TLC would like to increase revenue for its drivers.   One hypothesis is that credit card payments are associated with higher overall fares.   We analysized this premise a</a:t>
            </a:r>
            <a:r>
              <a:rPr lang="en-US" sz="1100" dirty="0" err="1">
                <a:solidFill>
                  <a:schemeClr val="accent2"/>
                </a:solidFill>
                <a:latin typeface="Google Sans"/>
                <a:ea typeface="Google Sans"/>
                <a:cs typeface="Google Sans"/>
                <a:sym typeface="Google Sans"/>
              </a:rPr>
              <a:t>nd</a:t>
            </a:r>
            <a:r>
              <a:rPr lang="en" sz="1100" dirty="0">
                <a:solidFill>
                  <a:schemeClr val="accent2"/>
                </a:solidFill>
                <a:latin typeface="Google Sans"/>
                <a:ea typeface="Google Sans"/>
                <a:cs typeface="Google Sans"/>
                <a:sym typeface="Google Sans"/>
              </a:rPr>
              <a:t> runned an A/B test to determined if t</a:t>
            </a:r>
            <a:r>
              <a:rPr lang="en-US" sz="1100" dirty="0">
                <a:solidFill>
                  <a:schemeClr val="accent2"/>
                </a:solidFill>
                <a:latin typeface="Google Sans"/>
                <a:ea typeface="Google Sans"/>
                <a:cs typeface="Google Sans"/>
                <a:sym typeface="Google Sans"/>
              </a:rPr>
              <a:t>he</a:t>
            </a:r>
            <a:r>
              <a:rPr lang="en" sz="1100" dirty="0">
                <a:solidFill>
                  <a:schemeClr val="accent2"/>
                </a:solidFill>
                <a:latin typeface="Google Sans"/>
                <a:ea typeface="Google Sans"/>
                <a:cs typeface="Google Sans"/>
                <a:sym typeface="Google Sans"/>
              </a:rPr>
              <a:t> relathionship is statistically significant.  Based on such test, we can conclude that customers paying with credit card do result mean higher fare amounts.   The overall recomedation is to incentivice credit card payments within customers</a:t>
            </a:r>
            <a:endParaRPr sz="1100" dirty="0">
              <a:solidFill>
                <a:schemeClr val="accent2"/>
              </a:solidFill>
              <a:latin typeface="Google Sans"/>
              <a:ea typeface="Google Sans"/>
              <a:cs typeface="Google Sans"/>
              <a:sym typeface="Google Sans"/>
            </a:endParaRPr>
          </a:p>
        </p:txBody>
      </p:sp>
      <p:sp>
        <p:nvSpPr>
          <p:cNvPr id="162" name="Google Shape;162;p8"/>
          <p:cNvSpPr txBox="1"/>
          <p:nvPr/>
        </p:nvSpPr>
        <p:spPr>
          <a:xfrm>
            <a:off x="287625" y="1859125"/>
            <a:ext cx="7309500" cy="768642"/>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 sz="1100" dirty="0">
                <a:solidFill>
                  <a:schemeClr val="accent2"/>
                </a:solidFill>
                <a:latin typeface="Google Sans"/>
                <a:ea typeface="Google Sans"/>
                <a:cs typeface="Google Sans"/>
                <a:sym typeface="Google Sans"/>
              </a:rPr>
              <a:t>The NYC Taxi &amp; Limousine Commission has contracted with Automatidata to build a regression model that predicts taxi cab ride fares. In this part of the project, we explore the relationship between payment type (credit card vs cash) and fare amount.</a:t>
            </a:r>
            <a:endParaRPr dirty="0">
              <a:solidFill>
                <a:schemeClr val="dk2"/>
              </a:solidFill>
              <a:latin typeface="Google Sans"/>
              <a:ea typeface="Google Sans"/>
              <a:cs typeface="Google Sans"/>
              <a:sym typeface="Google Sans"/>
            </a:endParaRPr>
          </a:p>
        </p:txBody>
      </p:sp>
      <p:sp>
        <p:nvSpPr>
          <p:cNvPr id="163" name="Google Shape;163;p8"/>
          <p:cNvSpPr txBox="1"/>
          <p:nvPr/>
        </p:nvSpPr>
        <p:spPr>
          <a:xfrm>
            <a:off x="3387091" y="5428919"/>
            <a:ext cx="4301400" cy="2232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158750">
              <a:lnSpc>
                <a:spcPct val="150000"/>
              </a:lnSpc>
              <a:spcBef>
                <a:spcPts val="1000"/>
              </a:spcBef>
              <a:spcAft>
                <a:spcPts val="1000"/>
              </a:spcAft>
              <a:buClr>
                <a:schemeClr val="accent2"/>
              </a:buClr>
              <a:buSzPts val="1100"/>
              <a:defRPr sz="1100">
                <a:solidFill>
                  <a:schemeClr val="accent2"/>
                </a:solidFill>
                <a:latin typeface="Google Sans"/>
                <a:ea typeface="Google Sans"/>
                <a:cs typeface="Google Sans"/>
              </a:defRPr>
            </a:lvl1pPr>
          </a:lstStyle>
          <a:p>
            <a:r>
              <a:rPr lang="en-US" dirty="0"/>
              <a:t>This dataset does not account for other likely explanations for mean fare amount. For example, riders might not carry lots of cash, so it's easier to pay for longer/farther trips with a credit card. In other words, it's far more likely that fare amount determines payment type, rather than vice versa. </a:t>
            </a:r>
          </a:p>
        </p:txBody>
      </p:sp>
      <p:graphicFrame>
        <p:nvGraphicFramePr>
          <p:cNvPr id="3" name="Table 3">
            <a:extLst>
              <a:ext uri="{FF2B5EF4-FFF2-40B4-BE49-F238E27FC236}">
                <a16:creationId xmlns:a16="http://schemas.microsoft.com/office/drawing/2014/main" id="{D01D9E55-79FE-449D-984D-03A15B8AC3F8}"/>
              </a:ext>
            </a:extLst>
          </p:cNvPr>
          <p:cNvGraphicFramePr>
            <a:graphicFrameLocks noGrp="1"/>
          </p:cNvGraphicFramePr>
          <p:nvPr>
            <p:extLst>
              <p:ext uri="{D42A27DB-BD31-4B8C-83A1-F6EECF244321}">
                <p14:modId xmlns:p14="http://schemas.microsoft.com/office/powerpoint/2010/main" val="955052288"/>
              </p:ext>
            </p:extLst>
          </p:nvPr>
        </p:nvGraphicFramePr>
        <p:xfrm>
          <a:off x="3853770" y="3598521"/>
          <a:ext cx="3185160" cy="1112520"/>
        </p:xfrm>
        <a:graphic>
          <a:graphicData uri="http://schemas.openxmlformats.org/drawingml/2006/table">
            <a:tbl>
              <a:tblPr firstRow="1" bandRow="1">
                <a:tableStyleId>{F5AB1C69-6EDB-4FF4-983F-18BD219EF322}</a:tableStyleId>
              </a:tblPr>
              <a:tblGrid>
                <a:gridCol w="1592580">
                  <a:extLst>
                    <a:ext uri="{9D8B030D-6E8A-4147-A177-3AD203B41FA5}">
                      <a16:colId xmlns:a16="http://schemas.microsoft.com/office/drawing/2014/main" val="2245645879"/>
                    </a:ext>
                  </a:extLst>
                </a:gridCol>
                <a:gridCol w="1592580">
                  <a:extLst>
                    <a:ext uri="{9D8B030D-6E8A-4147-A177-3AD203B41FA5}">
                      <a16:colId xmlns:a16="http://schemas.microsoft.com/office/drawing/2014/main" val="1823440480"/>
                    </a:ext>
                  </a:extLst>
                </a:gridCol>
              </a:tblGrid>
              <a:tr h="370840">
                <a:tc>
                  <a:txBody>
                    <a:bodyPr/>
                    <a:lstStyle/>
                    <a:p>
                      <a:pPr algn="ctr"/>
                      <a:r>
                        <a:rPr lang="es-419" sz="1100" dirty="0" err="1"/>
                        <a:t>Payment</a:t>
                      </a:r>
                      <a:r>
                        <a:rPr lang="es-419" sz="1100" dirty="0"/>
                        <a:t> </a:t>
                      </a:r>
                      <a:r>
                        <a:rPr lang="es-419" sz="1100" dirty="0" err="1"/>
                        <a:t>Type</a:t>
                      </a:r>
                      <a:endParaRPr lang="en-US" sz="1100" dirty="0"/>
                    </a:p>
                  </a:txBody>
                  <a:tcPr/>
                </a:tc>
                <a:tc>
                  <a:txBody>
                    <a:bodyPr/>
                    <a:lstStyle/>
                    <a:p>
                      <a:pPr algn="ctr"/>
                      <a:r>
                        <a:rPr lang="es-419" sz="1100" dirty="0"/>
                        <a:t>Mean </a:t>
                      </a:r>
                      <a:r>
                        <a:rPr lang="es-419" sz="1100" dirty="0" err="1"/>
                        <a:t>Fare</a:t>
                      </a:r>
                      <a:r>
                        <a:rPr lang="es-419" sz="1100" dirty="0"/>
                        <a:t> </a:t>
                      </a:r>
                      <a:r>
                        <a:rPr lang="es-419" sz="1100" dirty="0" err="1"/>
                        <a:t>Amount</a:t>
                      </a:r>
                      <a:endParaRPr lang="en-US" sz="1100" dirty="0"/>
                    </a:p>
                  </a:txBody>
                  <a:tcPr/>
                </a:tc>
                <a:extLst>
                  <a:ext uri="{0D108BD9-81ED-4DB2-BD59-A6C34878D82A}">
                    <a16:rowId xmlns:a16="http://schemas.microsoft.com/office/drawing/2014/main" val="2085511361"/>
                  </a:ext>
                </a:extLst>
              </a:tr>
              <a:tr h="370840">
                <a:tc>
                  <a:txBody>
                    <a:bodyPr/>
                    <a:lstStyle/>
                    <a:p>
                      <a:pPr algn="ctr"/>
                      <a:r>
                        <a:rPr lang="es-419" sz="1100" dirty="0" err="1"/>
                        <a:t>Credit</a:t>
                      </a:r>
                      <a:r>
                        <a:rPr lang="es-419" sz="1100" dirty="0"/>
                        <a:t> </a:t>
                      </a:r>
                      <a:r>
                        <a:rPr lang="es-419" sz="1100" dirty="0" err="1"/>
                        <a:t>Card</a:t>
                      </a:r>
                      <a:endParaRPr lang="en-US" sz="1100" dirty="0"/>
                    </a:p>
                  </a:txBody>
                  <a:tcPr/>
                </a:tc>
                <a:tc>
                  <a:txBody>
                    <a:bodyPr/>
                    <a:lstStyle/>
                    <a:p>
                      <a:pPr algn="ctr"/>
                      <a:r>
                        <a:rPr lang="es-419" sz="1100" dirty="0"/>
                        <a:t>$13.4</a:t>
                      </a:r>
                      <a:endParaRPr lang="en-US" sz="1100" dirty="0"/>
                    </a:p>
                  </a:txBody>
                  <a:tcPr/>
                </a:tc>
                <a:extLst>
                  <a:ext uri="{0D108BD9-81ED-4DB2-BD59-A6C34878D82A}">
                    <a16:rowId xmlns:a16="http://schemas.microsoft.com/office/drawing/2014/main" val="166037548"/>
                  </a:ext>
                </a:extLst>
              </a:tr>
              <a:tr h="370840">
                <a:tc>
                  <a:txBody>
                    <a:bodyPr/>
                    <a:lstStyle/>
                    <a:p>
                      <a:pPr algn="ctr"/>
                      <a:r>
                        <a:rPr lang="es-419" sz="1100" dirty="0"/>
                        <a:t>Cash</a:t>
                      </a:r>
                      <a:endParaRPr lang="en-US" sz="1100" dirty="0"/>
                    </a:p>
                  </a:txBody>
                  <a:tcPr/>
                </a:tc>
                <a:tc>
                  <a:txBody>
                    <a:bodyPr/>
                    <a:lstStyle/>
                    <a:p>
                      <a:pPr algn="ctr"/>
                      <a:r>
                        <a:rPr lang="es-419" sz="1100" dirty="0"/>
                        <a:t>$12.2</a:t>
                      </a:r>
                      <a:endParaRPr lang="en-US" sz="1100" dirty="0"/>
                    </a:p>
                  </a:txBody>
                  <a:tcPr/>
                </a:tc>
                <a:extLst>
                  <a:ext uri="{0D108BD9-81ED-4DB2-BD59-A6C34878D82A}">
                    <a16:rowId xmlns:a16="http://schemas.microsoft.com/office/drawing/2014/main" val="188468082"/>
                  </a:ext>
                </a:extLst>
              </a:tr>
            </a:tbl>
          </a:graphicData>
        </a:graphic>
      </p:graphicFrame>
      <p:sp>
        <p:nvSpPr>
          <p:cNvPr id="19" name="Google Shape;163;p8">
            <a:extLst>
              <a:ext uri="{FF2B5EF4-FFF2-40B4-BE49-F238E27FC236}">
                <a16:creationId xmlns:a16="http://schemas.microsoft.com/office/drawing/2014/main" id="{7BAFBB82-172E-4CAF-8D92-636F33A06E55}"/>
              </a:ext>
            </a:extLst>
          </p:cNvPr>
          <p:cNvSpPr txBox="1"/>
          <p:nvPr/>
        </p:nvSpPr>
        <p:spPr>
          <a:xfrm>
            <a:off x="3448050" y="4470126"/>
            <a:ext cx="4301400" cy="1264466"/>
          </a:xfrm>
          <a:prstGeom prst="rect">
            <a:avLst/>
          </a:prstGeom>
          <a:noFill/>
          <a:ln>
            <a:noFill/>
          </a:ln>
        </p:spPr>
        <p:txBody>
          <a:bodyPr spcFirstLastPara="1" wrap="square" lIns="91425" tIns="91425" rIns="91425" bIns="91425" anchor="t" anchorCtr="0">
            <a:noAutofit/>
          </a:bodyPr>
          <a:lstStyle/>
          <a:p>
            <a:pPr marL="158750">
              <a:lnSpc>
                <a:spcPct val="150000"/>
              </a:lnSpc>
              <a:spcBef>
                <a:spcPts val="1000"/>
              </a:spcBef>
              <a:spcAft>
                <a:spcPts val="1000"/>
              </a:spcAft>
              <a:buClr>
                <a:schemeClr val="accent2"/>
              </a:buClr>
              <a:buSzPts val="1100"/>
            </a:pPr>
            <a:r>
              <a:rPr lang="en-US" sz="1100" dirty="0">
                <a:solidFill>
                  <a:schemeClr val="accent2"/>
                </a:solidFill>
                <a:latin typeface="Google Sans"/>
                <a:ea typeface="Google Sans"/>
                <a:cs typeface="Google Sans"/>
              </a:rPr>
              <a:t>For this dataset,  15265 users paid with credit card, 7267 paid with cash.   A/B test on these samples indicate p-value = 6.8e-12 that this difference in mean value is due to chance.</a:t>
            </a:r>
          </a:p>
        </p:txBody>
      </p:sp>
      <p:sp>
        <p:nvSpPr>
          <p:cNvPr id="20" name="Google Shape;159;p8">
            <a:extLst>
              <a:ext uri="{FF2B5EF4-FFF2-40B4-BE49-F238E27FC236}">
                <a16:creationId xmlns:a16="http://schemas.microsoft.com/office/drawing/2014/main" id="{E362F7A7-0F15-4D99-A805-9FB55258BED9}"/>
              </a:ext>
            </a:extLst>
          </p:cNvPr>
          <p:cNvSpPr txBox="1"/>
          <p:nvPr/>
        </p:nvSpPr>
        <p:spPr>
          <a:xfrm>
            <a:off x="3319434" y="7629673"/>
            <a:ext cx="4277616" cy="1609128"/>
          </a:xfrm>
          <a:prstGeom prst="rect">
            <a:avLst/>
          </a:prstGeom>
          <a:noFill/>
          <a:ln>
            <a:noFill/>
          </a:ln>
        </p:spPr>
        <p:txBody>
          <a:bodyPr spcFirstLastPara="1" wrap="square" lIns="91425" tIns="91425" rIns="91425" bIns="91425" anchor="t" anchorCtr="0">
            <a:spAutoFit/>
          </a:bodyPr>
          <a:lstStyle/>
          <a:p>
            <a:pPr marL="457200" lvl="0" indent="-298450" algn="l" rtl="0">
              <a:lnSpc>
                <a:spcPct val="115000"/>
              </a:lnSpc>
              <a:spcBef>
                <a:spcPts val="1000"/>
              </a:spcBef>
              <a:spcAft>
                <a:spcPts val="0"/>
              </a:spcAft>
              <a:buClr>
                <a:schemeClr val="accent2"/>
              </a:buClr>
              <a:buSzPts val="1100"/>
              <a:buFont typeface="Google Sans"/>
              <a:buChar char="●"/>
            </a:pPr>
            <a:r>
              <a:rPr lang="en-US" sz="1100" dirty="0">
                <a:solidFill>
                  <a:schemeClr val="accent2"/>
                </a:solidFill>
                <a:latin typeface="Google Sans"/>
                <a:ea typeface="Google Sans"/>
                <a:cs typeface="Google Sans"/>
              </a:rPr>
              <a:t>Continue with regression analysis and development of machine learning model</a:t>
            </a:r>
          </a:p>
          <a:p>
            <a:pPr marL="457200" lvl="0" indent="-298450" algn="l" rtl="0">
              <a:lnSpc>
                <a:spcPct val="115000"/>
              </a:lnSpc>
              <a:spcBef>
                <a:spcPts val="1000"/>
              </a:spcBef>
              <a:spcAft>
                <a:spcPts val="0"/>
              </a:spcAft>
              <a:buClr>
                <a:schemeClr val="accent2"/>
              </a:buClr>
              <a:buSzPts val="1100"/>
              <a:buFont typeface="Google Sans"/>
              <a:buChar char="●"/>
            </a:pPr>
            <a:r>
              <a:rPr lang="en-US" sz="1100" dirty="0">
                <a:solidFill>
                  <a:schemeClr val="accent2"/>
                </a:solidFill>
                <a:latin typeface="Google Sans"/>
                <a:ea typeface="Google Sans"/>
                <a:cs typeface="Google Sans"/>
                <a:sym typeface="Google Sans"/>
              </a:rPr>
              <a:t>Incentive use of credit cards by customers.  At least, always have credit card as  an option for payment.  Explore loyalty programs linked to credit card payments which will result in higher usage for </a:t>
            </a:r>
            <a:r>
              <a:rPr lang="en-US" sz="1100">
                <a:solidFill>
                  <a:schemeClr val="accent2"/>
                </a:solidFill>
                <a:latin typeface="Google Sans"/>
                <a:ea typeface="Google Sans"/>
                <a:cs typeface="Google Sans"/>
                <a:sym typeface="Google Sans"/>
              </a:rPr>
              <a:t>this payment </a:t>
            </a:r>
            <a:r>
              <a:rPr lang="en-US" sz="1100" dirty="0">
                <a:solidFill>
                  <a:schemeClr val="accent2"/>
                </a:solidFill>
                <a:latin typeface="Google Sans"/>
                <a:ea typeface="Google Sans"/>
                <a:cs typeface="Google Sans"/>
                <a:sym typeface="Google Sans"/>
              </a:rPr>
              <a:t>type. </a:t>
            </a:r>
            <a:endParaRPr sz="1100" dirty="0">
              <a:solidFill>
                <a:schemeClr val="accent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390</Words>
  <Application>Microsoft Office PowerPoint</Application>
  <PresentationFormat>Custom</PresentationFormat>
  <Paragraphs>19</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Google Sans</vt:lpstr>
      <vt:lpstr>Roboto</vt:lpstr>
      <vt:lpstr>Work Sans</vt:lpstr>
      <vt:lpstr>Calibri</vt:lpstr>
      <vt:lpstr>Google Sans SemiBold</vt:lpstr>
      <vt:lpstr>Arial</vt:lpstr>
      <vt:lpstr>PT Sans Narrow</vt:lpstr>
      <vt:lpstr>Simple Light</vt:lpstr>
      <vt:lpstr>Statistical Analysis of New York City TLC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Exploratory Data Analysis of New York City TLC Data</dc:title>
  <dc:creator>Pablo Bustamante</dc:creator>
  <cp:lastModifiedBy>Pablo Bustamante</cp:lastModifiedBy>
  <cp:revision>6</cp:revision>
  <dcterms:modified xsi:type="dcterms:W3CDTF">2024-02-16T20:21:10Z</dcterms:modified>
</cp:coreProperties>
</file>